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0" r:id="rId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AE2"/>
    <a:srgbClr val="00405C"/>
    <a:srgbClr val="004D70"/>
    <a:srgbClr val="006D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3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0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BB0AA-CE92-47D6-BABD-0C007225BA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E46C06-6113-42E2-8512-5B6D7659D2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D78567-B335-4105-B268-3BEA94337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36BB-5467-4D32-BCF5-B77CD80D4485}" type="datetimeFigureOut">
              <a:rPr lang="hr-HR" smtClean="0"/>
              <a:t>7.4.2026.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AB31FA-E154-4826-BFB3-9E8184EFC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73ED7-B22B-4DA6-B9E7-841DFFE7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9A743-EBEC-4919-B765-DA0A0999FB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22285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15F14-A40A-417B-9D26-37C51F807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3AE75D-9903-4D92-BDA2-321B4D8E7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96CC74-7B61-4E98-9DF4-1BF47EBC5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36BB-5467-4D32-BCF5-B77CD80D4485}" type="datetimeFigureOut">
              <a:rPr lang="hr-HR" smtClean="0"/>
              <a:t>7.4.2026.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7FF1B8-2F09-4AB0-AB37-7F6615DB5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1F5493-4AB3-4DBF-8E92-0CC898538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9A743-EBEC-4919-B765-DA0A0999FB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7492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E5EC6B-5F49-4A46-8FBD-3FB091FB85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091FF2-18DC-4E72-8DD3-50F790C90E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3C571-1D15-4B31-B48E-490E65230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36BB-5467-4D32-BCF5-B77CD80D4485}" type="datetimeFigureOut">
              <a:rPr lang="hr-HR" smtClean="0"/>
              <a:t>7.4.2026.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4B369E-E838-4017-8D2F-92B0222F5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B87E9-2094-4D2B-BA1E-A01559EB1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9A743-EBEC-4919-B765-DA0A0999FB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88586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1F6C3-F3A2-4267-9C22-FEB321F61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9DE41-5C58-46D5-A76E-98A0A05635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A246F3-95F8-46B9-A1DD-CFC852FB9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36BB-5467-4D32-BCF5-B77CD80D4485}" type="datetimeFigureOut">
              <a:rPr lang="hr-HR" smtClean="0"/>
              <a:t>7.4.2026.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C4E0B2-36DC-48C9-B3BA-30B5BBBC9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FB102D-6443-4712-874E-2E9F66F0E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9A743-EBEC-4919-B765-DA0A0999FB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89783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BA388-43C0-448F-A804-1F398E487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829DA5-9276-481B-8CDE-45FF25B186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476490-F2B2-48A4-92C7-DA305184E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36BB-5467-4D32-BCF5-B77CD80D4485}" type="datetimeFigureOut">
              <a:rPr lang="hr-HR" smtClean="0"/>
              <a:t>7.4.2026.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093F70-5EAC-47AD-B7F0-BEA025DA5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F11A7A-A606-4F85-9B64-2607719E5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9A743-EBEC-4919-B765-DA0A0999FB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0658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3A8EF-430B-4C55-B1F4-95A3FE2E8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5CA02-210E-4D22-A2A1-7CDB4AA0AF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DDEBAB-0CF2-4828-9913-3B8AC23FAF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362C9-F23F-471E-B9AB-B39FF4B1B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36BB-5467-4D32-BCF5-B77CD80D4485}" type="datetimeFigureOut">
              <a:rPr lang="hr-HR" smtClean="0"/>
              <a:t>7.4.2026.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6D1F82-9804-4C2B-9224-A03CAB644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A4ACC4-EF5E-40BD-B27E-751B02E0C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9A743-EBEC-4919-B765-DA0A0999FB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48997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FF85E-5C2E-4241-A396-4399ED885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225F0C-05E4-469A-A344-EDF1760860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53EF62-C0C9-4FD8-8CEF-E4A71D7A94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126AC2-B509-4674-8C1F-4660251F9C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7E5CAB-DADA-49EF-9A72-53A2DA2A32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284B34-F249-45D7-9565-721F0E6AB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36BB-5467-4D32-BCF5-B77CD80D4485}" type="datetimeFigureOut">
              <a:rPr lang="hr-HR" smtClean="0"/>
              <a:t>7.4.2026.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982048-304F-40BB-A892-4787DE5D3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72BD62-8284-4528-B831-B8AED594E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9A743-EBEC-4919-B765-DA0A0999FB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91741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1E0A4-2EA9-40F8-A71E-665A4E350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DEA6D0-F50E-423B-B1CB-125151467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36BB-5467-4D32-BCF5-B77CD80D4485}" type="datetimeFigureOut">
              <a:rPr lang="hr-HR" smtClean="0"/>
              <a:t>7.4.2026.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D0FF0C-4F78-43CD-B91C-07532544B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A3EF95-9370-4C65-9B3B-5AFFDCA50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9A743-EBEC-4919-B765-DA0A0999FB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70514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E652FB-EFCE-4B4C-ADF7-CC2DF1989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36BB-5467-4D32-BCF5-B77CD80D4485}" type="datetimeFigureOut">
              <a:rPr lang="hr-HR" smtClean="0"/>
              <a:t>7.4.2026.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A331B5-4328-46E5-9985-D1B340860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0DD418-C97D-42BD-8615-ABEF51D48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9A743-EBEC-4919-B765-DA0A0999FB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88620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69461-4DAC-4863-B7D0-A79B31869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570350-26F7-4AAA-8BF7-1B00A0EE1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8B7BE4-5100-4BC0-9689-B6C43BCABE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640713-B31B-4160-85F7-397AB341D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36BB-5467-4D32-BCF5-B77CD80D4485}" type="datetimeFigureOut">
              <a:rPr lang="hr-HR" smtClean="0"/>
              <a:t>7.4.2026.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4DAFC8-4DBC-4618-8EBF-E455A6AE6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418E51-D207-4531-8C61-CB9230AED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9A743-EBEC-4919-B765-DA0A0999FB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3007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0DE63-7607-47E0-97CB-476C7C951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12E033-F617-4348-8E51-37B1DAB466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8C5D79-2471-43A3-884E-F8311B690C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927268-2F54-4015-BC3E-C70174EAA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36BB-5467-4D32-BCF5-B77CD80D4485}" type="datetimeFigureOut">
              <a:rPr lang="hr-HR" smtClean="0"/>
              <a:t>7.4.2026.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01F989-0804-49C4-BF37-AA5A2A9E5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C6EDDA-90D1-4DE0-AB43-BA0E749BD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9A743-EBEC-4919-B765-DA0A0999FB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51105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93B7CD-3FF4-40EB-87E5-FE1095AB9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C1D035-4CC5-448D-9EAF-F4043F3DD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17A029-56D6-4638-8FCF-0F1FD6B981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836BB-5467-4D32-BCF5-B77CD80D4485}" type="datetimeFigureOut">
              <a:rPr lang="hr-HR" smtClean="0"/>
              <a:t>7.4.2026.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353C8-D5AC-41E1-B9A9-B0E5C300CF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F5C0B-972C-4838-9EEE-057711243B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9A743-EBEC-4919-B765-DA0A0999FB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5583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2">
            <a:extLst>
              <a:ext uri="{FF2B5EF4-FFF2-40B4-BE49-F238E27FC236}">
                <a16:creationId xmlns:a16="http://schemas.microsoft.com/office/drawing/2014/main" id="{4864BCF0-6ED3-446F-9FDD-75851EDD4A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966" y="6134100"/>
            <a:ext cx="1535113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2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onsolas" panose="020B0609020204030204" pitchFamily="49" charset="0"/>
              </a:rPr>
              <a:t>MFC 2022</a:t>
            </a:r>
            <a:endParaRPr kumimoji="0" lang="sr-Latn-RS" altLang="sr-Latn-RS" sz="1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4CBAF1C-DF2A-41BC-A5CC-1E7B67F0B6F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" y="3182471"/>
            <a:ext cx="6137358" cy="3675529"/>
          </a:xfrm>
          <a:prstGeom prst="rect">
            <a:avLst/>
          </a:prstGeom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8D1D8B2C-F344-4410-BB19-F511D5A80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71" y="828626"/>
            <a:ext cx="12042775" cy="190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 b="1">
                <a:solidFill>
                  <a:srgbClr val="012547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 b="1">
                <a:solidFill>
                  <a:srgbClr val="012547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rgbClr val="012547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15000"/>
              </a:lnSpc>
              <a:spcBef>
                <a:spcPts val="600"/>
              </a:spcBef>
              <a:spcAft>
                <a:spcPct val="15000"/>
              </a:spcAft>
              <a:buClrTx/>
              <a:buSzTx/>
              <a:buNone/>
            </a:pPr>
            <a:r>
              <a:rPr lang="hr-HR" altLang="sr-Latn-RS" sz="2400" spc="-100" dirty="0">
                <a:latin typeface="+mj-lt"/>
              </a:rPr>
              <a:t>10</a:t>
            </a:r>
            <a:r>
              <a:rPr lang="en-GB" altLang="sr-Latn-RS" sz="2400" spc="-100" dirty="0" err="1">
                <a:latin typeface="+mj-lt"/>
              </a:rPr>
              <a:t>th</a:t>
            </a:r>
            <a:r>
              <a:rPr lang="en-GB" altLang="sr-Latn-RS" sz="2400" spc="-100" dirty="0">
                <a:latin typeface="+mj-lt"/>
              </a:rPr>
              <a:t> Annual PhD Conference on Engineering and Technology</a:t>
            </a:r>
            <a:endParaRPr lang="en-GB" altLang="sr-Latn-RS" sz="4400" spc="-100" dirty="0">
              <a:latin typeface="+mj-lt"/>
            </a:endParaRPr>
          </a:p>
          <a:p>
            <a:pPr algn="ctr" eaLnBrk="1" hangingPunct="1">
              <a:lnSpc>
                <a:spcPct val="115000"/>
              </a:lnSpc>
              <a:spcBef>
                <a:spcPts val="0"/>
              </a:spcBef>
              <a:spcAft>
                <a:spcPct val="15000"/>
              </a:spcAft>
              <a:buClrTx/>
              <a:buSzTx/>
              <a:buFontTx/>
              <a:buNone/>
            </a:pPr>
            <a:r>
              <a:rPr lang="en-GB" altLang="sr-Latn-RS" sz="4400" dirty="0">
                <a:latin typeface="+mj-lt"/>
              </a:rPr>
              <a:t>MY FIRST CONFERENCE 202</a:t>
            </a:r>
            <a:r>
              <a:rPr lang="hr-HR" altLang="sr-Latn-RS" sz="4400" dirty="0">
                <a:latin typeface="+mj-lt"/>
              </a:rPr>
              <a:t>6</a:t>
            </a:r>
            <a:endParaRPr lang="en-GB" altLang="sr-Latn-RS" sz="4400" dirty="0">
              <a:latin typeface="+mj-lt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33FBA188-EBE0-4836-A992-629110683D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5359" y="4785412"/>
            <a:ext cx="9144000" cy="1076325"/>
          </a:xfrm>
          <a:prstGeom prst="rect">
            <a:avLst/>
          </a:prstGeom>
          <a:solidFill>
            <a:schemeClr val="bg1">
              <a:alpha val="64000"/>
            </a:schemeClr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 b="1">
                <a:solidFill>
                  <a:srgbClr val="012547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 b="1">
                <a:solidFill>
                  <a:srgbClr val="012547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rgbClr val="012547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GB" altLang="sr-Latn-RS" sz="2400" dirty="0">
                <a:solidFill>
                  <a:schemeClr val="tx1"/>
                </a:solidFill>
                <a:latin typeface="+mj-lt"/>
              </a:rPr>
              <a:t>Author's names</a:t>
            </a:r>
            <a:r>
              <a:rPr lang="hr-HR" altLang="sr-Latn-RS" sz="2400" dirty="0">
                <a:solidFill>
                  <a:schemeClr val="tx1"/>
                </a:solidFill>
                <a:latin typeface="+mj-lt"/>
              </a:rPr>
              <a:t> (</a:t>
            </a:r>
            <a:r>
              <a:rPr lang="en-GB" altLang="sr-Latn-RS" sz="2400" dirty="0">
                <a:solidFill>
                  <a:schemeClr val="tx1"/>
                </a:solidFill>
                <a:latin typeface="+mj-lt"/>
              </a:rPr>
              <a:t>speaker</a:t>
            </a:r>
            <a:r>
              <a:rPr lang="hr-HR" altLang="sr-Latn-RS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altLang="sr-Latn-RS" sz="2400" u="sng" dirty="0">
                <a:solidFill>
                  <a:schemeClr val="tx1"/>
                </a:solidFill>
                <a:latin typeface="+mj-lt"/>
              </a:rPr>
              <a:t>underlined</a:t>
            </a:r>
            <a:r>
              <a:rPr lang="hr-HR" altLang="sr-Latn-RS" sz="2400" dirty="0">
                <a:solidFill>
                  <a:schemeClr val="tx1"/>
                </a:solidFill>
                <a:latin typeface="+mj-lt"/>
              </a:rPr>
              <a:t>)</a:t>
            </a:r>
            <a:endParaRPr lang="en-GB" altLang="sr-Latn-RS" sz="2400" dirty="0">
              <a:solidFill>
                <a:schemeClr val="tx1"/>
              </a:solidFill>
              <a:latin typeface="+mj-lt"/>
            </a:endParaRPr>
          </a:p>
          <a:p>
            <a:pPr algn="ctr" eaLnBrk="1" hangingPunct="1">
              <a:lnSpc>
                <a:spcPct val="110000"/>
              </a:lnSpc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GB" altLang="sr-Latn-RS" sz="2000" dirty="0">
                <a:solidFill>
                  <a:schemeClr val="tx1"/>
                </a:solidFill>
                <a:latin typeface="+mj-lt"/>
              </a:rPr>
              <a:t>University / Institute /  Company</a:t>
            </a: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822E10F3-9F96-4C0B-A630-43C481E48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7999" y="2970928"/>
            <a:ext cx="9144000" cy="1353704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 b="1">
                <a:solidFill>
                  <a:srgbClr val="012547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 b="1">
                <a:solidFill>
                  <a:srgbClr val="012547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rgbClr val="012547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Bef>
                <a:spcPct val="5000"/>
              </a:spcBef>
              <a:buClrTx/>
              <a:buSzTx/>
              <a:buFontTx/>
              <a:buNone/>
            </a:pPr>
            <a:r>
              <a:rPr lang="en-GB" altLang="sr-Latn-RS" sz="3600" spc="-100" dirty="0">
                <a:solidFill>
                  <a:srgbClr val="0070C0"/>
                </a:solidFill>
                <a:latin typeface="+mj-lt"/>
              </a:rPr>
              <a:t>Title of paper</a:t>
            </a:r>
          </a:p>
          <a:p>
            <a:pPr algn="ctr" eaLnBrk="1" hangingPunct="1">
              <a:lnSpc>
                <a:spcPct val="115000"/>
              </a:lnSpc>
              <a:spcBef>
                <a:spcPct val="5000"/>
              </a:spcBef>
              <a:buClrTx/>
              <a:buSzTx/>
              <a:buFontTx/>
              <a:buNone/>
            </a:pPr>
            <a:r>
              <a:rPr lang="en-GB" altLang="sr-Latn-RS" sz="3600" spc="-100" dirty="0">
                <a:solidFill>
                  <a:srgbClr val="0070C0"/>
                </a:solidFill>
                <a:latin typeface="+mj-lt"/>
              </a:rPr>
              <a:t>(try to put the</a:t>
            </a:r>
            <a:r>
              <a:rPr lang="hr-HR" altLang="sr-Latn-RS" sz="3600" spc="-100" dirty="0">
                <a:solidFill>
                  <a:srgbClr val="0070C0"/>
                </a:solidFill>
                <a:latin typeface="+mj-lt"/>
              </a:rPr>
              <a:t> </a:t>
            </a:r>
            <a:r>
              <a:rPr lang="en-GB" altLang="sr-Latn-RS" sz="3600" spc="-100" dirty="0">
                <a:solidFill>
                  <a:srgbClr val="0070C0"/>
                </a:solidFill>
                <a:latin typeface="+mj-lt"/>
              </a:rPr>
              <a:t>title in two rows)</a:t>
            </a:r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D7761097-8875-4C99-8E4A-270908D52C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9504" y="5952846"/>
            <a:ext cx="1535113" cy="38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MFC </a:t>
            </a:r>
            <a:r>
              <a:rPr kumimoji="0" lang="en-US" altLang="sr-Latn-RS" sz="2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onsolas" panose="020B0609020204030204" pitchFamily="49" charset="0"/>
              </a:rPr>
              <a:t>202</a:t>
            </a:r>
            <a:r>
              <a:rPr kumimoji="0" lang="hr-HR" altLang="sr-Latn-RS" sz="2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onsolas" panose="020B0609020204030204" pitchFamily="49" charset="0"/>
              </a:rPr>
              <a:t>6</a:t>
            </a:r>
          </a:p>
        </p:txBody>
      </p:sp>
      <p:sp>
        <p:nvSpPr>
          <p:cNvPr id="17" name="Google Shape;142;p2">
            <a:extLst>
              <a:ext uri="{FF2B5EF4-FFF2-40B4-BE49-F238E27FC236}">
                <a16:creationId xmlns:a16="http://schemas.microsoft.com/office/drawing/2014/main" id="{C0F7A65D-35B6-4801-A4BA-6CE07D1F76EF}"/>
              </a:ext>
            </a:extLst>
          </p:cNvPr>
          <p:cNvSpPr/>
          <p:nvPr/>
        </p:nvSpPr>
        <p:spPr>
          <a:xfrm>
            <a:off x="-12001" y="0"/>
            <a:ext cx="12204000" cy="960149"/>
          </a:xfrm>
          <a:custGeom>
            <a:avLst/>
            <a:gdLst/>
            <a:ahLst/>
            <a:cxnLst/>
            <a:rect l="l" t="t" r="r" b="b"/>
            <a:pathLst>
              <a:path w="13004800" h="720090" extrusionOk="0">
                <a:moveTo>
                  <a:pt x="13004800" y="0"/>
                </a:moveTo>
                <a:lnTo>
                  <a:pt x="0" y="0"/>
                </a:lnTo>
                <a:lnTo>
                  <a:pt x="0" y="720001"/>
                </a:lnTo>
                <a:lnTo>
                  <a:pt x="13004800" y="720001"/>
                </a:lnTo>
                <a:lnTo>
                  <a:pt x="13004800" y="0"/>
                </a:lnTo>
                <a:close/>
              </a:path>
            </a:pathLst>
          </a:custGeom>
          <a:solidFill>
            <a:srgbClr val="00405C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2400"/>
          </a:p>
        </p:txBody>
      </p:sp>
      <p:pic>
        <p:nvPicPr>
          <p:cNvPr id="4099" name="Picture 3" descr="logotipovi">
            <a:extLst>
              <a:ext uri="{FF2B5EF4-FFF2-40B4-BE49-F238E27FC236}">
                <a16:creationId xmlns:a16="http://schemas.microsoft.com/office/drawing/2014/main" id="{4274CBFA-20F0-4376-9E07-8F39540F322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717171"/>
              </a:clrFrom>
              <a:clrTo>
                <a:srgbClr val="717171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362" r="22336" b="-969"/>
          <a:stretch/>
        </p:blipFill>
        <p:spPr bwMode="auto">
          <a:xfrm>
            <a:off x="7932191" y="17174"/>
            <a:ext cx="4243182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FDB9889-DFB3-4F35-83C3-4758DC4EF58A}"/>
              </a:ext>
            </a:extLst>
          </p:cNvPr>
          <p:cNvSpPr txBox="1"/>
          <p:nvPr/>
        </p:nvSpPr>
        <p:spPr>
          <a:xfrm>
            <a:off x="202966" y="205019"/>
            <a:ext cx="7180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spc="-1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September 1</a:t>
            </a:r>
            <a:r>
              <a:rPr lang="hr-HR" sz="1400" spc="-1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</a:t>
            </a:r>
            <a:r>
              <a:rPr lang="en-GB" sz="1400" spc="-1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, 202</a:t>
            </a:r>
            <a:r>
              <a:rPr lang="hr-HR" sz="1400" spc="-1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6</a:t>
            </a:r>
            <a:endParaRPr lang="en-GB" sz="1400" spc="-100" dirty="0">
              <a:solidFill>
                <a:schemeClr val="bg1">
                  <a:lumMod val="85000"/>
                </a:schemeClr>
              </a:solidFill>
              <a:latin typeface="Consolas" panose="020B0609020204030204" pitchFamily="49" charset="0"/>
            </a:endParaRPr>
          </a:p>
          <a:p>
            <a:r>
              <a:rPr lang="en-GB" sz="1400" spc="-1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Faculty of Engineering, University of Rijeka</a:t>
            </a:r>
            <a:r>
              <a:rPr lang="en-GB" spc="-1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65354D9-71F4-42B2-9C5D-03AE437DFC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3346" y="244318"/>
            <a:ext cx="1350350" cy="517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164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42;p2">
            <a:extLst>
              <a:ext uri="{FF2B5EF4-FFF2-40B4-BE49-F238E27FC236}">
                <a16:creationId xmlns:a16="http://schemas.microsoft.com/office/drawing/2014/main" id="{27B73AE2-D69A-449E-BBDF-0382F01BEEAC}"/>
              </a:ext>
            </a:extLst>
          </p:cNvPr>
          <p:cNvSpPr/>
          <p:nvPr/>
        </p:nvSpPr>
        <p:spPr>
          <a:xfrm>
            <a:off x="0" y="5897851"/>
            <a:ext cx="12204000" cy="960149"/>
          </a:xfrm>
          <a:custGeom>
            <a:avLst/>
            <a:gdLst/>
            <a:ahLst/>
            <a:cxnLst/>
            <a:rect l="l" t="t" r="r" b="b"/>
            <a:pathLst>
              <a:path w="13004800" h="720090" extrusionOk="0">
                <a:moveTo>
                  <a:pt x="13004800" y="0"/>
                </a:moveTo>
                <a:lnTo>
                  <a:pt x="0" y="0"/>
                </a:lnTo>
                <a:lnTo>
                  <a:pt x="0" y="720001"/>
                </a:lnTo>
                <a:lnTo>
                  <a:pt x="13004800" y="720001"/>
                </a:lnTo>
                <a:lnTo>
                  <a:pt x="13004800" y="0"/>
                </a:lnTo>
                <a:close/>
              </a:path>
            </a:pathLst>
          </a:custGeom>
          <a:solidFill>
            <a:srgbClr val="00405C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2400"/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3A92580F-19BE-495C-890E-957828243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966" y="6134100"/>
            <a:ext cx="1535113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nsolas" panose="020B0609020204030204" pitchFamily="49" charset="0"/>
              </a:rPr>
              <a:t>MFC</a:t>
            </a:r>
            <a:r>
              <a:rPr kumimoji="0" lang="hr-HR" altLang="sr-Latn-RS" sz="2400" b="1" i="0" u="none" strike="noStrike" cap="none" normalizeH="0" baseline="0" dirty="0">
                <a:ln>
                  <a:noFill/>
                </a:ln>
                <a:solidFill>
                  <a:srgbClr val="009AE2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hr-HR" altLang="sr-Latn-RS" sz="2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onsolas" panose="020B0609020204030204" pitchFamily="49" charset="0"/>
              </a:rPr>
              <a:t>20</a:t>
            </a:r>
            <a:r>
              <a:rPr kumimoji="0" lang="en-US" altLang="sr-Latn-RS" sz="2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kumimoji="0" lang="hr-HR" altLang="sr-Latn-RS" sz="2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onsolas" panose="020B0609020204030204" pitchFamily="49" charset="0"/>
              </a:rPr>
              <a:t>6</a:t>
            </a:r>
            <a:endParaRPr kumimoji="0" lang="sr-Latn-RS" altLang="sr-Latn-RS" sz="1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id="{18EBA332-EF52-4C5B-AB39-F84E1D1E6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121920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36000" rIns="91440" bIns="3600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12547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12547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12547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12547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12547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sr-Latn-RS" b="1" i="0" u="none" strike="noStrike" kern="0" cap="none" spc="0" normalizeH="0" baseline="0" noProof="0" dirty="0">
                <a:ln>
                  <a:noFill/>
                </a:ln>
                <a:solidFill>
                  <a:srgbClr val="012547"/>
                </a:solidFill>
                <a:effectLst/>
                <a:uLnTx/>
                <a:uFillTx/>
                <a:ea typeface="+mj-ea"/>
                <a:cs typeface="+mj-cs"/>
              </a:rPr>
              <a:t>Content</a:t>
            </a:r>
            <a:endParaRPr kumimoji="0" lang="en-US" altLang="sr-Latn-RS" b="1" i="0" u="none" strike="noStrike" kern="0" cap="none" spc="0" normalizeH="0" baseline="0" noProof="0" dirty="0">
              <a:ln>
                <a:noFill/>
              </a:ln>
              <a:solidFill>
                <a:srgbClr val="012547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6EF17F53-CE48-4F81-8BA1-F36055BBE8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288" y="981075"/>
            <a:ext cx="10917237" cy="4759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 b="1">
                <a:solidFill>
                  <a:srgbClr val="012547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 b="1">
                <a:solidFill>
                  <a:srgbClr val="012547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rgbClr val="012547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rgbClr val="012547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rgbClr val="012547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469900" marR="0" lvl="0" indent="-46990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0070C0"/>
              </a:buClr>
              <a:buSzPct val="85000"/>
              <a:buFont typeface="Wingdings" panose="05000000000000000000" pitchFamily="2" charset="2"/>
              <a:buChar char="n"/>
              <a:tabLst/>
              <a:defRPr/>
            </a:pPr>
            <a:r>
              <a:rPr kumimoji="0" lang="en-GB" altLang="sr-Latn-RS" sz="2800" b="1" i="0" u="none" strike="noStrike" kern="0" cap="none" spc="0" normalizeH="0" baseline="0" noProof="0" dirty="0">
                <a:ln>
                  <a:noFill/>
                </a:ln>
                <a:solidFill>
                  <a:srgbClr val="012547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Introduction </a:t>
            </a:r>
          </a:p>
          <a:p>
            <a:pPr marL="469900" marR="0" lvl="0" indent="-46990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0070C0"/>
              </a:buClr>
              <a:buSzPct val="85000"/>
              <a:buFont typeface="Wingdings" panose="05000000000000000000" pitchFamily="2" charset="2"/>
              <a:buChar char="n"/>
              <a:tabLst/>
              <a:defRPr/>
            </a:pPr>
            <a:r>
              <a:rPr kumimoji="0" lang="en-GB" altLang="sr-Latn-RS" sz="2800" b="1" i="0" u="none" strike="noStrike" kern="0" cap="none" spc="0" normalizeH="0" baseline="0" noProof="0" dirty="0">
                <a:ln>
                  <a:noFill/>
                </a:ln>
                <a:solidFill>
                  <a:srgbClr val="012547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Second chapter</a:t>
            </a:r>
          </a:p>
          <a:p>
            <a:pPr marL="469900" marR="0" lvl="0" indent="-46990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0070C0"/>
              </a:buClr>
              <a:buSzPct val="85000"/>
              <a:buFont typeface="Wingdings" panose="05000000000000000000" pitchFamily="2" charset="2"/>
              <a:buChar char="n"/>
              <a:tabLst/>
              <a:defRPr/>
            </a:pPr>
            <a:r>
              <a:rPr kumimoji="0" lang="en-GB" altLang="sr-Latn-RS" sz="2800" b="1" i="0" u="none" strike="noStrike" kern="0" cap="none" spc="0" normalizeH="0" baseline="0" noProof="0" dirty="0">
                <a:ln>
                  <a:noFill/>
                </a:ln>
                <a:solidFill>
                  <a:srgbClr val="012547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Third chapter</a:t>
            </a:r>
          </a:p>
          <a:p>
            <a:pPr marL="469900" marR="0" lvl="0" indent="-46990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0070C0"/>
              </a:buClr>
              <a:buSzPct val="85000"/>
              <a:buFont typeface="Wingdings" panose="05000000000000000000" pitchFamily="2" charset="2"/>
              <a:buChar char="n"/>
              <a:tabLst/>
              <a:defRPr/>
            </a:pPr>
            <a:r>
              <a:rPr kumimoji="0" lang="en-GB" altLang="sr-Latn-RS" sz="2800" b="1" i="0" u="none" strike="noStrike" kern="0" cap="none" spc="0" normalizeH="0" baseline="0" noProof="0" dirty="0">
                <a:ln>
                  <a:noFill/>
                </a:ln>
                <a:solidFill>
                  <a:srgbClr val="012547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Fourth chapter</a:t>
            </a:r>
          </a:p>
          <a:p>
            <a:pPr marL="469900" marR="0" lvl="0" indent="-46990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0070C0"/>
              </a:buClr>
              <a:buSzPct val="85000"/>
              <a:buFont typeface="Wingdings" panose="05000000000000000000" pitchFamily="2" charset="2"/>
              <a:buChar char="n"/>
              <a:tabLst/>
              <a:defRPr/>
            </a:pPr>
            <a:r>
              <a:rPr kumimoji="0" lang="en-GB" altLang="sr-Latn-RS" sz="2800" b="1" i="0" u="none" strike="noStrike" kern="0" cap="none" spc="0" normalizeH="0" baseline="0" noProof="0" dirty="0">
                <a:ln>
                  <a:noFill/>
                </a:ln>
                <a:solidFill>
                  <a:srgbClr val="012547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Conclusions</a:t>
            </a:r>
            <a:endParaRPr kumimoji="0" lang="en-US" altLang="sr-Latn-RS" sz="2800" b="1" i="0" u="none" strike="noStrike" kern="0" cap="none" spc="0" normalizeH="0" baseline="0" noProof="0" dirty="0">
              <a:ln>
                <a:noFill/>
              </a:ln>
              <a:solidFill>
                <a:srgbClr val="EE2E2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FEB6F8A-D75E-410A-AB92-E4C1799C31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8684" y="6119303"/>
            <a:ext cx="1350350" cy="517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236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42;p2">
            <a:extLst>
              <a:ext uri="{FF2B5EF4-FFF2-40B4-BE49-F238E27FC236}">
                <a16:creationId xmlns:a16="http://schemas.microsoft.com/office/drawing/2014/main" id="{27B73AE2-D69A-449E-BBDF-0382F01BEEAC}"/>
              </a:ext>
            </a:extLst>
          </p:cNvPr>
          <p:cNvSpPr/>
          <p:nvPr/>
        </p:nvSpPr>
        <p:spPr>
          <a:xfrm>
            <a:off x="0" y="5897851"/>
            <a:ext cx="12204000" cy="960149"/>
          </a:xfrm>
          <a:custGeom>
            <a:avLst/>
            <a:gdLst/>
            <a:ahLst/>
            <a:cxnLst/>
            <a:rect l="l" t="t" r="r" b="b"/>
            <a:pathLst>
              <a:path w="13004800" h="720090" extrusionOk="0">
                <a:moveTo>
                  <a:pt x="13004800" y="0"/>
                </a:moveTo>
                <a:lnTo>
                  <a:pt x="0" y="0"/>
                </a:lnTo>
                <a:lnTo>
                  <a:pt x="0" y="720001"/>
                </a:lnTo>
                <a:lnTo>
                  <a:pt x="13004800" y="720001"/>
                </a:lnTo>
                <a:lnTo>
                  <a:pt x="13004800" y="0"/>
                </a:lnTo>
                <a:close/>
              </a:path>
            </a:pathLst>
          </a:custGeom>
          <a:solidFill>
            <a:srgbClr val="00405C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2400"/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id="{18EBA332-EF52-4C5B-AB39-F84E1D1E6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121920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36000" rIns="91440" bIns="3600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12547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12547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12547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12547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12547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b="1" i="0" u="none" strike="noStrike" kern="0" cap="none" spc="0" normalizeH="0" baseline="0" noProof="0" dirty="0" err="1">
                <a:ln>
                  <a:noFill/>
                </a:ln>
                <a:solidFill>
                  <a:srgbClr val="012547"/>
                </a:solidFill>
                <a:effectLst/>
                <a:uLnTx/>
                <a:uFillTx/>
                <a:ea typeface="+mj-ea"/>
                <a:cs typeface="+mj-cs"/>
              </a:rPr>
              <a:t>Introduction</a:t>
            </a:r>
            <a:endParaRPr kumimoji="0" lang="en-US" altLang="sr-Latn-RS" b="1" i="0" u="none" strike="noStrike" kern="0" cap="none" spc="0" normalizeH="0" baseline="0" noProof="0" dirty="0">
              <a:ln>
                <a:noFill/>
              </a:ln>
              <a:solidFill>
                <a:srgbClr val="012547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6EF17F53-CE48-4F81-8BA1-F36055BBE8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288" y="981076"/>
            <a:ext cx="10917237" cy="4916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 b="1">
                <a:solidFill>
                  <a:srgbClr val="012547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 b="1">
                <a:solidFill>
                  <a:srgbClr val="012547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rgbClr val="012547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rgbClr val="012547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rgbClr val="012547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120000"/>
              </a:lnSpc>
              <a:buClr>
                <a:srgbClr val="0070C0"/>
              </a:buClr>
              <a:buSzPct val="75000"/>
            </a:pPr>
            <a:r>
              <a:rPr lang="hr-HR" altLang="sr-Latn-RS" kern="0" dirty="0" err="1">
                <a:latin typeface="Calibri"/>
              </a:rPr>
              <a:t>Introduction</a:t>
            </a:r>
            <a:endParaRPr lang="hr-HR" altLang="sr-Latn-RS" kern="0" dirty="0">
              <a:latin typeface="Calibri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098D1FC4-BBDE-47AD-A01B-0417992CF4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051626"/>
            <a:ext cx="9144000" cy="1466850"/>
          </a:xfrm>
          <a:prstGeom prst="rect">
            <a:avLst/>
          </a:prstGeom>
          <a:solidFill>
            <a:srgbClr val="FFEEB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 b="1">
                <a:solidFill>
                  <a:srgbClr val="012547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 b="1">
                <a:solidFill>
                  <a:srgbClr val="012547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rgbClr val="012547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ct val="10000"/>
              </a:spcBef>
              <a:buClrTx/>
              <a:buSzTx/>
              <a:buFontTx/>
              <a:buNone/>
            </a:pPr>
            <a:r>
              <a:rPr lang="en-GB" altLang="sr-Latn-RS" sz="2000" dirty="0">
                <a:solidFill>
                  <a:schemeClr val="tx1"/>
                </a:solidFill>
                <a:latin typeface="+mj-lt"/>
              </a:rPr>
              <a:t>REMARKS:</a:t>
            </a:r>
            <a:r>
              <a:rPr lang="en-GB" altLang="sr-Latn-RS" sz="2000" dirty="0">
                <a:solidFill>
                  <a:srgbClr val="FFFF00"/>
                </a:solidFill>
                <a:latin typeface="+mj-lt"/>
              </a:rPr>
              <a:t> </a:t>
            </a:r>
          </a:p>
          <a:p>
            <a:pPr eaLnBrk="1" hangingPunct="1">
              <a:lnSpc>
                <a:spcPct val="115000"/>
              </a:lnSpc>
              <a:spcBef>
                <a:spcPct val="10000"/>
              </a:spcBef>
              <a:buClrTx/>
              <a:buSzTx/>
              <a:buFontTx/>
              <a:buNone/>
            </a:pPr>
            <a:r>
              <a:rPr lang="en-GB" altLang="sr-Latn-RS" sz="1800" dirty="0">
                <a:solidFill>
                  <a:schemeClr val="tx1"/>
                </a:solidFill>
                <a:latin typeface="+mj-lt"/>
              </a:rPr>
              <a:t>PPT presentation must be in English.</a:t>
            </a:r>
          </a:p>
          <a:p>
            <a:pPr eaLnBrk="1" hangingPunct="1">
              <a:lnSpc>
                <a:spcPct val="115000"/>
              </a:lnSpc>
              <a:spcBef>
                <a:spcPct val="10000"/>
              </a:spcBef>
              <a:buClrTx/>
              <a:buSzTx/>
              <a:buFontTx/>
              <a:buNone/>
            </a:pPr>
            <a:r>
              <a:rPr lang="en-GB" altLang="sr-Latn-RS" sz="1800" dirty="0">
                <a:solidFill>
                  <a:schemeClr val="tx1"/>
                </a:solidFill>
                <a:latin typeface="+mj-lt"/>
              </a:rPr>
              <a:t>The oral presentation is limited to </a:t>
            </a:r>
            <a:r>
              <a:rPr lang="hr-HR" altLang="sr-Latn-RS" sz="1800" dirty="0">
                <a:solidFill>
                  <a:schemeClr val="tx1"/>
                </a:solidFill>
                <a:latin typeface="+mj-lt"/>
              </a:rPr>
              <a:t>10 </a:t>
            </a:r>
            <a:r>
              <a:rPr lang="en-GB" altLang="sr-Latn-RS" sz="1800" dirty="0">
                <a:solidFill>
                  <a:schemeClr val="tx1"/>
                </a:solidFill>
                <a:latin typeface="+mj-lt"/>
              </a:rPr>
              <a:t>min. </a:t>
            </a:r>
            <a:endParaRPr lang="hr-HR" altLang="sr-Latn-RS" sz="1800" dirty="0">
              <a:solidFill>
                <a:schemeClr val="tx1"/>
              </a:solidFill>
              <a:latin typeface="+mj-lt"/>
            </a:endParaRPr>
          </a:p>
          <a:p>
            <a:pPr eaLnBrk="1" hangingPunct="1">
              <a:lnSpc>
                <a:spcPct val="115000"/>
              </a:lnSpc>
              <a:spcBef>
                <a:spcPct val="10000"/>
              </a:spcBef>
              <a:buClrTx/>
              <a:buSzTx/>
              <a:buFontTx/>
              <a:buNone/>
            </a:pPr>
            <a:r>
              <a:rPr lang="hr-HR" altLang="sr-Latn-RS" sz="1800" dirty="0" err="1">
                <a:solidFill>
                  <a:schemeClr val="tx1"/>
                </a:solidFill>
                <a:latin typeface="+mj-lt"/>
              </a:rPr>
              <a:t>Please</a:t>
            </a:r>
            <a:r>
              <a:rPr lang="hr-HR" altLang="sr-Latn-RS" sz="1800" dirty="0">
                <a:solidFill>
                  <a:schemeClr val="tx1"/>
                </a:solidFill>
                <a:latin typeface="+mj-lt"/>
              </a:rPr>
              <a:t> use </a:t>
            </a:r>
            <a:r>
              <a:rPr lang="hr-HR" altLang="sr-Latn-RS" sz="18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hr-HR" altLang="sr-Latn-RS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hr-HR" altLang="sr-Latn-RS" sz="1800" dirty="0" err="1">
                <a:solidFill>
                  <a:schemeClr val="tx1"/>
                </a:solidFill>
                <a:latin typeface="+mj-lt"/>
              </a:rPr>
              <a:t>following</a:t>
            </a:r>
            <a:r>
              <a:rPr lang="hr-HR" altLang="sr-Latn-RS" sz="1800" dirty="0">
                <a:solidFill>
                  <a:schemeClr val="tx1"/>
                </a:solidFill>
                <a:latin typeface="+mj-lt"/>
              </a:rPr>
              <a:t> template </a:t>
            </a:r>
            <a:r>
              <a:rPr lang="hr-HR" altLang="sr-Latn-RS" sz="1800" dirty="0" err="1">
                <a:solidFill>
                  <a:schemeClr val="tx1"/>
                </a:solidFill>
                <a:latin typeface="+mj-lt"/>
              </a:rPr>
              <a:t>in</a:t>
            </a:r>
            <a:r>
              <a:rPr lang="hr-HR" altLang="sr-Latn-RS" sz="1800" dirty="0">
                <a:solidFill>
                  <a:schemeClr val="tx1"/>
                </a:solidFill>
                <a:latin typeface="+mj-lt"/>
              </a:rPr>
              <a:t> 16:9 </a:t>
            </a:r>
            <a:r>
              <a:rPr lang="hr-HR" altLang="sr-Latn-RS" sz="1800" dirty="0" err="1">
                <a:solidFill>
                  <a:schemeClr val="tx1"/>
                </a:solidFill>
                <a:latin typeface="+mj-lt"/>
              </a:rPr>
              <a:t>aspect</a:t>
            </a:r>
            <a:r>
              <a:rPr lang="hr-HR" altLang="sr-Latn-RS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hr-HR" altLang="sr-Latn-RS" sz="1800" dirty="0" err="1">
                <a:solidFill>
                  <a:schemeClr val="tx1"/>
                </a:solidFill>
                <a:latin typeface="+mj-lt"/>
              </a:rPr>
              <a:t>ratio</a:t>
            </a:r>
            <a:r>
              <a:rPr lang="hr-HR" altLang="sr-Latn-RS" sz="1800" dirty="0">
                <a:solidFill>
                  <a:schemeClr val="tx1"/>
                </a:solidFill>
              </a:rPr>
              <a:t>.</a:t>
            </a:r>
            <a:endParaRPr lang="en-GB" altLang="sr-Latn-RS" sz="1800" dirty="0">
              <a:solidFill>
                <a:schemeClr val="tx1"/>
              </a:solidFill>
            </a:endParaRPr>
          </a:p>
        </p:txBody>
      </p:sp>
      <p:sp>
        <p:nvSpPr>
          <p:cNvPr id="12" name="Text Box 2">
            <a:extLst>
              <a:ext uri="{FF2B5EF4-FFF2-40B4-BE49-F238E27FC236}">
                <a16:creationId xmlns:a16="http://schemas.microsoft.com/office/drawing/2014/main" id="{9BE51F58-BF03-4D8B-B8BD-BFE1276A4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966" y="6134100"/>
            <a:ext cx="1535113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nsolas" panose="020B0609020204030204" pitchFamily="49" charset="0"/>
              </a:rPr>
              <a:t>MFC</a:t>
            </a:r>
            <a:r>
              <a:rPr kumimoji="0" lang="hr-HR" altLang="sr-Latn-RS" sz="2400" b="1" i="0" u="none" strike="noStrike" cap="none" normalizeH="0" baseline="0" dirty="0">
                <a:ln>
                  <a:noFill/>
                </a:ln>
                <a:solidFill>
                  <a:srgbClr val="009AE2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hr-HR" altLang="sr-Latn-RS" sz="2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onsolas" panose="020B0609020204030204" pitchFamily="49" charset="0"/>
              </a:rPr>
              <a:t>2026</a:t>
            </a:r>
            <a:endParaRPr kumimoji="0" lang="sr-Latn-RS" altLang="sr-Latn-RS" sz="1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7195CF7-8083-48CC-9D76-BA121105A7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8684" y="6119303"/>
            <a:ext cx="1350350" cy="517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424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onsolas-Verdana">
      <a:majorFont>
        <a:latin typeface="Consolas" panose="020B0609020204030204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 panose="020B060403050404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101</Words>
  <Application>Microsoft Office PowerPoint</Application>
  <PresentationFormat>Widescreen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Consolas</vt:lpstr>
      <vt:lpstr>Verdana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MFC2025</dc:title>
  <dc:creator>Marta Marija Gržić</dc:creator>
  <cp:lastModifiedBy>Lucija Žužić</cp:lastModifiedBy>
  <cp:revision>19</cp:revision>
  <dcterms:created xsi:type="dcterms:W3CDTF">2022-07-19T08:16:08Z</dcterms:created>
  <dcterms:modified xsi:type="dcterms:W3CDTF">2026-04-07T10:00:12Z</dcterms:modified>
</cp:coreProperties>
</file>